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298" r:id="rId6"/>
    <p:sldId id="257" r:id="rId7"/>
    <p:sldId id="386" r:id="rId8"/>
    <p:sldId id="389" r:id="rId9"/>
    <p:sldId id="390" r:id="rId10"/>
    <p:sldId id="392" r:id="rId11"/>
    <p:sldId id="391" r:id="rId12"/>
    <p:sldId id="297" r:id="rId13"/>
  </p:sldIdLst>
  <p:sldSz cx="12192000" cy="6858000"/>
  <p:notesSz cx="6797675" cy="98742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2" pos="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rotea Böhm" initials="DB" lastIdx="3" clrIdx="0">
    <p:extLst>
      <p:ext uri="{19B8F6BF-5375-455C-9EA6-DF929625EA0E}">
        <p15:presenceInfo xmlns:p15="http://schemas.microsoft.com/office/powerpoint/2012/main" userId="S::dorotea.boehm@siw.swiss::7801c4e6-7c1c-49ef-ac6c-f61a3d331c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7E7"/>
    <a:srgbClr val="1A5EAB"/>
    <a:srgbClr val="00B96F"/>
    <a:srgbClr val="A5A5A5"/>
    <a:srgbClr val="DFDDDD"/>
    <a:srgbClr val="EFEDED"/>
    <a:srgbClr val="00F290"/>
    <a:srgbClr val="007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068" autoAdjust="0"/>
  </p:normalViewPr>
  <p:slideViewPr>
    <p:cSldViewPr snapToGrid="0">
      <p:cViewPr varScale="1">
        <p:scale>
          <a:sx n="97" d="100"/>
          <a:sy n="97" d="100"/>
        </p:scale>
        <p:origin x="114" y="216"/>
      </p:cViewPr>
      <p:guideLst>
        <p:guide orient="horz" pos="1434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CBB07-6B3B-455F-A3E1-B0EC6984990C}" type="datetimeFigureOut">
              <a:rPr lang="de-CH" smtClean="0"/>
              <a:t>26.01.2022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DB75E-D8E2-43F8-8ADA-CFDCAD597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81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0579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11408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2797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7059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Ansonsten … ich zeige noch ein paar Tipps und Tricks ….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92396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75509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5169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4"/>
          <p:cNvSpPr/>
          <p:nvPr userDrawn="1"/>
        </p:nvSpPr>
        <p:spPr bwMode="auto">
          <a:xfrm>
            <a:off x="0" y="0"/>
            <a:ext cx="12192000" cy="900000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CH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6376" y="304728"/>
            <a:ext cx="11547130" cy="589812"/>
          </a:xfrm>
        </p:spPr>
        <p:txBody>
          <a:bodyPr anchor="b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375" y="1050932"/>
            <a:ext cx="11547130" cy="51195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47235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4911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9942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8C4F4CE-3B5C-4611-AA64-FE58FACD6D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8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119A4B1-9A24-4463-B637-6105CF1DF0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F7416F6-1932-422B-99E1-BCA03695BA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6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3200"/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800"/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400"/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4DF240-4E55-4A5A-9DF7-04E86B3675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6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DE612-7CBE-4020-B94E-DD9DC7C5CB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8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502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§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ca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Relationship Id="rId9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8CAAA-2971-4E84-B7D1-DCA4F78E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971" y="5132306"/>
            <a:ext cx="10584000" cy="589812"/>
          </a:xfrm>
        </p:spPr>
        <p:txBody>
          <a:bodyPr>
            <a:normAutofit/>
          </a:bodyPr>
          <a:lstStyle/>
          <a:p>
            <a:r>
              <a:rPr lang="de-CH" sz="3600" b="1"/>
              <a:t>Fachkürzel - Fach ausgeschrieben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F3D0A9-6CAA-438A-AAC3-D590FF7D3AC2}"/>
              </a:ext>
            </a:extLst>
          </p:cNvPr>
          <p:cNvSpPr/>
          <p:nvPr/>
        </p:nvSpPr>
        <p:spPr>
          <a:xfrm>
            <a:off x="-2" y="0"/>
            <a:ext cx="946800" cy="6858000"/>
          </a:xfrm>
          <a:prstGeom prst="rect">
            <a:avLst/>
          </a:prstGeom>
          <a:solidFill>
            <a:srgbClr val="1A5E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3600" b="1" dirty="0">
                <a:latin typeface="+mj-lt"/>
              </a:rPr>
              <a:t>Fach ACCE</a:t>
            </a:r>
            <a:endParaRPr lang="de-CH" sz="3600" b="1" dirty="0">
              <a:latin typeface="+mj-lt"/>
            </a:endParaRPr>
          </a:p>
        </p:txBody>
      </p:sp>
      <p:pic>
        <p:nvPicPr>
          <p:cNvPr id="13" name="Picture 2" descr="Lernen, Bildung, Bücher, Buch, Bibliothek, Laptop">
            <a:extLst>
              <a:ext uri="{FF2B5EF4-FFF2-40B4-BE49-F238E27FC236}">
                <a16:creationId xmlns:a16="http://schemas.microsoft.com/office/drawing/2014/main" id="{EDB97E2A-EAFC-4C05-A9E8-8D633891C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049" y="1815960"/>
            <a:ext cx="5685453" cy="37490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A5A5A5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5B27B77-9346-4F17-85B9-C76CA10E3A72}"/>
              </a:ext>
            </a:extLst>
          </p:cNvPr>
          <p:cNvCxnSpPr>
            <a:cxnSpLocks/>
          </p:cNvCxnSpPr>
          <p:nvPr/>
        </p:nvCxnSpPr>
        <p:spPr>
          <a:xfrm flipH="1">
            <a:off x="942000" y="920064"/>
            <a:ext cx="11250000" cy="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02E449B-9A48-482D-AEEE-E73896E1A402}"/>
              </a:ext>
            </a:extLst>
          </p:cNvPr>
          <p:cNvCxnSpPr>
            <a:cxnSpLocks/>
          </p:cNvCxnSpPr>
          <p:nvPr/>
        </p:nvCxnSpPr>
        <p:spPr>
          <a:xfrm flipV="1">
            <a:off x="16601" y="0"/>
            <a:ext cx="0" cy="686520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02B8D765-6CFF-4551-B091-13F2626B7A80}"/>
              </a:ext>
            </a:extLst>
          </p:cNvPr>
          <p:cNvSpPr txBox="1"/>
          <p:nvPr/>
        </p:nvSpPr>
        <p:spPr>
          <a:xfrm>
            <a:off x="1249715" y="124662"/>
            <a:ext cx="1048194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DE" sz="3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Block 3 von 29.1.2022</a:t>
            </a:r>
            <a:endParaRPr lang="de-CH" sz="36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2AB8E98-FE52-4FD5-B055-C5E5A01D09E4}"/>
              </a:ext>
            </a:extLst>
          </p:cNvPr>
          <p:cNvGrpSpPr/>
          <p:nvPr/>
        </p:nvGrpSpPr>
        <p:grpSpPr>
          <a:xfrm>
            <a:off x="1453101" y="1734174"/>
            <a:ext cx="4024956" cy="4024956"/>
            <a:chOff x="5900049" y="2060165"/>
            <a:chExt cx="4024956" cy="402495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9F4C921-D825-489B-B005-1327C192B5CD}"/>
                </a:ext>
              </a:extLst>
            </p:cNvPr>
            <p:cNvGrpSpPr/>
            <p:nvPr/>
          </p:nvGrpSpPr>
          <p:grpSpPr>
            <a:xfrm>
              <a:off x="5900049" y="2060165"/>
              <a:ext cx="4024956" cy="4024956"/>
              <a:chOff x="5900049" y="2060165"/>
              <a:chExt cx="4024956" cy="4024956"/>
            </a:xfrm>
          </p:grpSpPr>
          <p:pic>
            <p:nvPicPr>
              <p:cNvPr id="30" name="Grafik 29">
                <a:extLst>
                  <a:ext uri="{FF2B5EF4-FFF2-40B4-BE49-F238E27FC236}">
                    <a16:creationId xmlns:a16="http://schemas.microsoft.com/office/drawing/2014/main" id="{A000696F-EFE0-4909-8CAC-942F5E396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0049" y="2060165"/>
                <a:ext cx="4024956" cy="4024956"/>
              </a:xfrm>
              <a:prstGeom prst="rect">
                <a:avLst/>
              </a:prstGeom>
            </p:spPr>
          </p:pic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57FA6A04-ACCC-4560-9A22-7EDFD6243ED4}"/>
                  </a:ext>
                </a:extLst>
              </p:cNvPr>
              <p:cNvSpPr/>
              <p:nvPr/>
            </p:nvSpPr>
            <p:spPr>
              <a:xfrm>
                <a:off x="7227142" y="3313470"/>
                <a:ext cx="1351106" cy="145952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53D86191-68B4-45CB-89C6-7C40E724B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1738" y="3755234"/>
              <a:ext cx="1341602" cy="57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4359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ACHTUNG Aufnahme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 dirty="0">
                <a:solidFill>
                  <a:schemeClr val="bg1"/>
                </a:solidFill>
                <a:latin typeface="+mj-lt"/>
              </a:rPr>
              <a:t>Aufnahme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B8A1507C-AF08-4D3B-9127-6BE2975D2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50" t="43033" r="7501" b="54937"/>
          <a:stretch/>
        </p:blipFill>
        <p:spPr>
          <a:xfrm>
            <a:off x="7536571" y="2754341"/>
            <a:ext cx="3848810" cy="57646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A4AACE6-F439-41A6-82B7-83E142F7F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571" y="4867261"/>
            <a:ext cx="3848810" cy="103997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D783D4-43C3-44E8-B6A7-F35A98CDAF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19"/>
          <a:stretch/>
        </p:blipFill>
        <p:spPr>
          <a:xfrm>
            <a:off x="1512540" y="2754341"/>
            <a:ext cx="3958743" cy="315289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FDF1E7A-0A49-4C17-9497-6C8179E5EC75}"/>
              </a:ext>
            </a:extLst>
          </p:cNvPr>
          <p:cNvSpPr txBox="1"/>
          <p:nvPr/>
        </p:nvSpPr>
        <p:spPr>
          <a:xfrm>
            <a:off x="1512540" y="1610833"/>
            <a:ext cx="9872841" cy="646331"/>
          </a:xfrm>
          <a:prstGeom prst="rect">
            <a:avLst/>
          </a:prstGeom>
          <a:solidFill>
            <a:schemeClr val="bg1"/>
          </a:solidFill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«Guten Abend, ich starte jetzt die Aufzeichnung …»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D01753AB-1B53-459A-9858-F154B590012D}"/>
              </a:ext>
            </a:extLst>
          </p:cNvPr>
          <p:cNvGrpSpPr/>
          <p:nvPr/>
        </p:nvGrpSpPr>
        <p:grpSpPr>
          <a:xfrm>
            <a:off x="3158025" y="3882381"/>
            <a:ext cx="995362" cy="369332"/>
            <a:chOff x="317941" y="6215781"/>
            <a:chExt cx="995362" cy="369332"/>
          </a:xfrm>
        </p:grpSpPr>
        <p:pic>
          <p:nvPicPr>
            <p:cNvPr id="36" name="Grafik 35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8BAF5E54-27E9-4533-963C-D6123A8FA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D061DFED-8E5B-4801-9B5F-63136AF47E9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26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>
                <a:solidFill>
                  <a:schemeClr val="bg1"/>
                </a:solidFill>
              </a:rPr>
              <a:t>Lerninhalt</a:t>
            </a:r>
            <a:endParaRPr lang="de-CH" sz="3500" b="1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>
                <a:solidFill>
                  <a:schemeClr val="bg1"/>
                </a:solidFill>
                <a:latin typeface="+mj-lt"/>
              </a:rPr>
              <a:t>Lernziele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03E245FA-AC17-42D2-A5A9-918C8592A983}"/>
              </a:ext>
            </a:extLst>
          </p:cNvPr>
          <p:cNvGrpSpPr/>
          <p:nvPr/>
        </p:nvGrpSpPr>
        <p:grpSpPr>
          <a:xfrm>
            <a:off x="1753885" y="1919445"/>
            <a:ext cx="9464179" cy="646331"/>
            <a:chOff x="1889621" y="3565761"/>
            <a:chExt cx="9464179" cy="646331"/>
          </a:xfrm>
        </p:grpSpPr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AB1B2055-9C3B-4077-8F8D-09765844FFAC}"/>
                </a:ext>
              </a:extLst>
            </p:cNvPr>
            <p:cNvSpPr txBox="1"/>
            <p:nvPr/>
          </p:nvSpPr>
          <p:spPr>
            <a:xfrm>
              <a:off x="2345056" y="3565761"/>
              <a:ext cx="90087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Die Studierenden kennen die wichtigsten Funktionen von Wireshark, einem Netzwerk-Analyse-Tool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50C144EF-5433-4D1F-AD53-BFEEB62C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89621" y="3665244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180C67E-6C0C-4224-AAC3-3790B8979DCE}"/>
              </a:ext>
            </a:extLst>
          </p:cNvPr>
          <p:cNvGrpSpPr/>
          <p:nvPr/>
        </p:nvGrpSpPr>
        <p:grpSpPr>
          <a:xfrm>
            <a:off x="1753885" y="2633994"/>
            <a:ext cx="9464179" cy="646331"/>
            <a:chOff x="1753885" y="4057974"/>
            <a:chExt cx="9464179" cy="646331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12341FE7-DEF2-45D2-89AF-8B1174B1E0AD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Die Studierenden erkennen einzelne wichtige in Protokolle in Wireshark und können damit umgehen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7676911A-B707-409B-9B65-7D4AF24CE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6D28B17B-4276-4F95-A52D-C34FEA04DE54}"/>
              </a:ext>
            </a:extLst>
          </p:cNvPr>
          <p:cNvGrpSpPr/>
          <p:nvPr/>
        </p:nvGrpSpPr>
        <p:grpSpPr>
          <a:xfrm>
            <a:off x="1745865" y="3362090"/>
            <a:ext cx="9464179" cy="646331"/>
            <a:chOff x="1889621" y="3565761"/>
            <a:chExt cx="9464179" cy="646331"/>
          </a:xfrm>
        </p:grpSpPr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2728C5F5-72E6-425D-B1A8-ACC2FB473F40}"/>
                </a:ext>
              </a:extLst>
            </p:cNvPr>
            <p:cNvSpPr txBox="1"/>
            <p:nvPr/>
          </p:nvSpPr>
          <p:spPr>
            <a:xfrm>
              <a:off x="2345056" y="3565761"/>
              <a:ext cx="90087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12763" indent="-512763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Die Studierenden kennen das in der Netzwerk-Analyse wichtige Datenformat PCAP und wissen, dass es noch andere Netzwerk-Analyse-Tools gibt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27C4AA2C-785D-4E49-B569-C6E2BE226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89621" y="3665244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690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Wireshark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Analyse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Analysieren von Netzwerk-Verkehr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TCP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UDP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ICMP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Andere (USB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z.B. Tastatur / Maus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Troubleshooting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Es geht etwas schief und ich möchte herausfinden was?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Security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Überprüfung der Kommunikation (Verschlüsselung, Übertragen von Passwörter)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Monitoring (Unerlaubter Datenverkehr, Anzeichen von Angriffen)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460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Wireshark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Analyse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Echtzeit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Tools analysieren den aktuellen Datenverkehr auf einem bestimmten Interface (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Capturing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Ethernet / WLAN / USB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Benötigt (meist) Root Privilegien (Zum Einschalten des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Promiscious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Mode)</a:t>
            </a:r>
          </a:p>
          <a:p>
            <a:pPr lvl="1"/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Offline Analyse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Laden von PCAP Files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Dann steht die gleiche Analyse Funktionen zur Verfügung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PCAP Files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 facto Standard zum Austausch von Netzwerk Datenverkehr zur Analyse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Viele unterstützte Applikationen (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Capturing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und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Anaylse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Siehe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/>
              </a:rPr>
              <a:t>https://en.wikipedia.org/wiki/Pcap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(Deutsche Wikipedia Seite leider nicht so gut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)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226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Wireshark in </a:t>
            </a:r>
            <a:r>
              <a:rPr lang="de-DE" sz="3500" b="1" dirty="0" err="1">
                <a:solidFill>
                  <a:schemeClr val="bg1"/>
                </a:solidFill>
              </a:rPr>
              <a:t>CyberOps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Analyse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hat ein virtuelles Netzwerk „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mininet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Dieses untersuchen wir mit Wireshark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Block03/ 5.3.7-lab---introduction-to-wireshark.pdf durcharbeiten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Zeit: </a:t>
            </a:r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30 Minuten</a:t>
            </a:r>
          </a:p>
          <a:p>
            <a:endParaRPr lang="de-DE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1885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Netzwerk Analyse Aufgabe Ergebnisse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Analyse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74378"/>
            <a:ext cx="98433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hast Du gelernt?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Wichtige Erkenntnisse, welche Du gerne teilen möchtest?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Fragen?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0435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Netzwerk Analyse Trainings für zuhause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>
                <a:solidFill>
                  <a:schemeClr val="bg1"/>
                </a:solidFill>
                <a:latin typeface="+mj-lt"/>
              </a:rPr>
              <a:t>Aufgabe</a:t>
            </a:r>
            <a:endParaRPr lang="de-DE" sz="35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Lerne Wireshark selbständig weiter kennen in dem Du eigene Fragenstellungen löst.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Vorschläge (falls Dir gerade keine eigenen Fragenstellungen einfallen):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HTTPS Verschlüsselung: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Nimm einen HTTPS Handshake auf (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Capturing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starten, eine URL mit HTTPS:/… aufrufen,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Capturing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stoppen, Analysieren, was bei HTTPS unverschlüsselt erkennbar ist und was nicht)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USB: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Starte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Capturing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auf der Tastatur, gib z.B. „This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secret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 ein und versuche dies im Datenverkehr wieder zu erkennen)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PCAP-File: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Was passiert im folgenden PCAP File. Kannst Du die Daten extrahieren und passend darstellen? (Block03/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Another.pcap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Dein Netzwerk zuhause: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Versuche herauszufinden, was für Geräte Du in Deinem Netzwerk siehst und mit welchen Protokollen die kommunizieren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1195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5A82BDA3-EABB-407C-BFD8-231581B4203C}"/>
              </a:ext>
            </a:extLst>
          </p:cNvPr>
          <p:cNvSpPr txBox="1">
            <a:spLocks/>
          </p:cNvSpPr>
          <p:nvPr/>
        </p:nvSpPr>
        <p:spPr>
          <a:xfrm>
            <a:off x="1308062" y="388375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000" b="1" dirty="0">
                <a:solidFill>
                  <a:schemeClr val="bg1"/>
                </a:solidFill>
              </a:rPr>
              <a:t>ACCE Block 4</a:t>
            </a:r>
            <a:endParaRPr lang="de-CH" sz="3000" b="1" dirty="0">
              <a:solidFill>
                <a:schemeClr val="bg1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ECCC17A-778C-4653-8B72-D0A515510282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000">
                <a:solidFill>
                  <a:schemeClr val="bg1"/>
                </a:solidFill>
                <a:latin typeface="+mj-lt"/>
              </a:rPr>
              <a:t>Ausblick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849ABAF-515D-4FD5-8F69-BF796B7B9B54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22F0CE8-9B1E-4FC1-ACD8-CE454C7E1BEA}"/>
              </a:ext>
            </a:extLst>
          </p:cNvPr>
          <p:cNvCxnSpPr>
            <a:cxnSpLocks/>
          </p:cNvCxnSpPr>
          <p:nvPr/>
        </p:nvCxnSpPr>
        <p:spPr>
          <a:xfrm flipH="1">
            <a:off x="1299830" y="395440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E081B6EB-677D-457D-9E69-D8A0DC9A1E13}"/>
              </a:ext>
            </a:extLst>
          </p:cNvPr>
          <p:cNvSpPr/>
          <p:nvPr/>
        </p:nvSpPr>
        <p:spPr>
          <a:xfrm>
            <a:off x="1738052" y="3429000"/>
            <a:ext cx="2980597" cy="3056126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1200"/>
              </a:spcBef>
              <a:buClr>
                <a:srgbClr val="1A5EAB"/>
              </a:buClr>
            </a:pPr>
            <a:endParaRPr lang="en-US" sz="1400" dirty="0">
              <a:solidFill>
                <a:srgbClr val="1A5EAB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Lernziele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(Kurze Repetition)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 err="1">
                <a:solidFill>
                  <a:srgbClr val="1A5EAB"/>
                </a:solidFill>
                <a:latin typeface="+mj-lt"/>
              </a:rPr>
              <a:t>nmap</a:t>
            </a:r>
            <a:r>
              <a:rPr lang="de-CH" sz="1400" dirty="0">
                <a:solidFill>
                  <a:srgbClr val="1A5EAB"/>
                </a:solidFill>
                <a:latin typeface="+mj-lt"/>
              </a:rPr>
              <a:t> 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Labors dazu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04572A2-D897-4DE2-8C56-4C81677F4E21}"/>
              </a:ext>
            </a:extLst>
          </p:cNvPr>
          <p:cNvSpPr/>
          <p:nvPr/>
        </p:nvSpPr>
        <p:spPr>
          <a:xfrm>
            <a:off x="1738053" y="2090253"/>
            <a:ext cx="2980596" cy="1338747"/>
          </a:xfrm>
          <a:prstGeom prst="rect">
            <a:avLst/>
          </a:prstGeom>
          <a:solidFill>
            <a:srgbClr val="1A5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42561EB0-CC3A-4724-A320-1EAB1F1FE3A2}"/>
              </a:ext>
            </a:extLst>
          </p:cNvPr>
          <p:cNvSpPr/>
          <p:nvPr/>
        </p:nvSpPr>
        <p:spPr>
          <a:xfrm>
            <a:off x="2629380" y="1570731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1A5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8E08E895-80AB-40DD-982A-BB06D06263DC}"/>
              </a:ext>
            </a:extLst>
          </p:cNvPr>
          <p:cNvSpPr txBox="1"/>
          <p:nvPr/>
        </p:nvSpPr>
        <p:spPr>
          <a:xfrm>
            <a:off x="2347593" y="2780990"/>
            <a:ext cx="1781578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Organisation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6CCEC4B4-A541-484D-9CD8-EB135D9447CC}"/>
              </a:ext>
            </a:extLst>
          </p:cNvPr>
          <p:cNvSpPr/>
          <p:nvPr/>
        </p:nvSpPr>
        <p:spPr>
          <a:xfrm>
            <a:off x="5144897" y="3406432"/>
            <a:ext cx="2980597" cy="3056127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96F"/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 err="1">
                <a:solidFill>
                  <a:srgbClr val="00B96F"/>
                </a:solidFill>
                <a:latin typeface="+mj-lt"/>
              </a:rPr>
              <a:t>Nmap</a:t>
            </a:r>
            <a:r>
              <a:rPr lang="de-CH" sz="1500" dirty="0">
                <a:solidFill>
                  <a:srgbClr val="00B96F"/>
                </a:solidFill>
                <a:latin typeface="+mj-lt"/>
              </a:rPr>
              <a:t> kennenlernen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Netzwerk scannen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Angreifbare Systeme erkennen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endParaRPr lang="de-CH" sz="1500" dirty="0">
              <a:solidFill>
                <a:srgbClr val="00B96F"/>
              </a:solidFill>
              <a:latin typeface="+mj-lt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03BC52D4-7E5B-4BFE-ACCE-9568039E1CF6}"/>
              </a:ext>
            </a:extLst>
          </p:cNvPr>
          <p:cNvSpPr/>
          <p:nvPr/>
        </p:nvSpPr>
        <p:spPr>
          <a:xfrm>
            <a:off x="5144898" y="2067687"/>
            <a:ext cx="2980596" cy="1338747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67E91BF9-4DDC-46B4-9F9F-FC62C06117D8}"/>
              </a:ext>
            </a:extLst>
          </p:cNvPr>
          <p:cNvSpPr/>
          <p:nvPr/>
        </p:nvSpPr>
        <p:spPr>
          <a:xfrm>
            <a:off x="6036225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00B9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5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90D6FE3B-FA6D-4E84-8D30-4FB8B489F484}"/>
              </a:ext>
            </a:extLst>
          </p:cNvPr>
          <p:cNvSpPr txBox="1"/>
          <p:nvPr/>
        </p:nvSpPr>
        <p:spPr>
          <a:xfrm>
            <a:off x="6107635" y="2747288"/>
            <a:ext cx="1051890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B644903-85A6-4D05-AA46-ECE7F98C4286}"/>
              </a:ext>
            </a:extLst>
          </p:cNvPr>
          <p:cNvSpPr/>
          <p:nvPr/>
        </p:nvSpPr>
        <p:spPr>
          <a:xfrm>
            <a:off x="8507233" y="3406432"/>
            <a:ext cx="2980597" cy="3056128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de-DE" dirty="0">
              <a:solidFill>
                <a:schemeClr val="bg2">
                  <a:lumMod val="95000"/>
                </a:schemeClr>
              </a:solidFill>
              <a:latin typeface="Lato Light" panose="020F0502020204030203" pitchFamily="34" charset="0"/>
            </a:endParaRP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B1AD92FF-2A95-4189-825F-35A4C42251A4}"/>
              </a:ext>
            </a:extLst>
          </p:cNvPr>
          <p:cNvSpPr/>
          <p:nvPr/>
        </p:nvSpPr>
        <p:spPr>
          <a:xfrm>
            <a:off x="8507234" y="2067687"/>
            <a:ext cx="2980596" cy="13387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16DABE13-68F5-475E-AE60-5F9F31EF12CF}"/>
              </a:ext>
            </a:extLst>
          </p:cNvPr>
          <p:cNvSpPr/>
          <p:nvPr/>
        </p:nvSpPr>
        <p:spPr>
          <a:xfrm>
            <a:off x="9398561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C200367A-8889-4CC1-A810-4690E5253883}"/>
              </a:ext>
            </a:extLst>
          </p:cNvPr>
          <p:cNvSpPr txBox="1"/>
          <p:nvPr/>
        </p:nvSpPr>
        <p:spPr>
          <a:xfrm>
            <a:off x="9481620" y="2780990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pic>
        <p:nvPicPr>
          <p:cNvPr id="25" name="Grafik 24" descr="Buddha-Silhouette">
            <a:extLst>
              <a:ext uri="{FF2B5EF4-FFF2-40B4-BE49-F238E27FC236}">
                <a16:creationId xmlns:a16="http://schemas.microsoft.com/office/drawing/2014/main" id="{F92DFF5F-F6E8-46FD-8F17-5FD5D07331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0135" y="1734186"/>
            <a:ext cx="774792" cy="774792"/>
          </a:xfrm>
          <a:prstGeom prst="rect">
            <a:avLst/>
          </a:prstGeom>
        </p:spPr>
      </p:pic>
      <p:pic>
        <p:nvPicPr>
          <p:cNvPr id="27" name="Grafik 26" descr="gezeichnete Figur">
            <a:extLst>
              <a:ext uri="{FF2B5EF4-FFF2-40B4-BE49-F238E27FC236}">
                <a16:creationId xmlns:a16="http://schemas.microsoft.com/office/drawing/2014/main" id="{ACFF16E1-473B-40DE-913C-D4EEE73A7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88015" y="1763226"/>
            <a:ext cx="761747" cy="761747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A76BBC20-E52F-40B8-9EB7-72EE5BDD1561}"/>
              </a:ext>
            </a:extLst>
          </p:cNvPr>
          <p:cNvSpPr/>
          <p:nvPr/>
        </p:nvSpPr>
        <p:spPr>
          <a:xfrm>
            <a:off x="5978282" y="1802021"/>
            <a:ext cx="77457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600">
                <a:solidFill>
                  <a:srgbClr val="00B96F"/>
                </a:solidFill>
                <a:sym typeface="Webdings" panose="05030102010509060703" pitchFamily="18" charset="2"/>
              </a:rPr>
              <a:t></a:t>
            </a:r>
            <a:endParaRPr lang="en-US" sz="4600">
              <a:solidFill>
                <a:srgbClr val="00B96F"/>
              </a:solidFill>
              <a:latin typeface="Lato Light" panose="020F0502020204030203" pitchFamily="34" charset="0"/>
            </a:endParaRPr>
          </a:p>
        </p:txBody>
      </p:sp>
      <p:pic>
        <p:nvPicPr>
          <p:cNvPr id="24" name="Grafik 23" descr="Präsentation mit Organigramm">
            <a:extLst>
              <a:ext uri="{FF2B5EF4-FFF2-40B4-BE49-F238E27FC236}">
                <a16:creationId xmlns:a16="http://schemas.microsoft.com/office/drawing/2014/main" id="{263BCDAC-2599-40C2-8F34-4A9BCD2602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780482" y="1749106"/>
            <a:ext cx="914400" cy="914400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6D1AD115-BE01-4D3E-9AD7-BFF36774467F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EC8CED6-016E-44F4-9B3F-112712A80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DEFB9B3E-547F-4588-9324-6DB68315F60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948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1B7C4167-B467-4B53-8756-ADE920662AEA}" vid="{F2889E94-8289-4930-9608-BDE2EC83CD1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CE31B3248DBCC44BC6C7EB355FC59B1" ma:contentTypeVersion="13" ma:contentTypeDescription="Ein neues Dokument erstellen." ma:contentTypeScope="" ma:versionID="b6ac7c184955d30223ed822961971ea8">
  <xsd:schema xmlns:xsd="http://www.w3.org/2001/XMLSchema" xmlns:xs="http://www.w3.org/2001/XMLSchema" xmlns:p="http://schemas.microsoft.com/office/2006/metadata/properties" xmlns:ns2="4b828ac8-0d1f-49fc-88d2-9381040e6d15" xmlns:ns3="20a6b1da-8333-4eed-aa9d-b411e1d87939" targetNamespace="http://schemas.microsoft.com/office/2006/metadata/properties" ma:root="true" ma:fieldsID="d0e4cc44773019f6c616094f2954245c" ns2:_="" ns3:_="">
    <xsd:import namespace="4b828ac8-0d1f-49fc-88d2-9381040e6d15"/>
    <xsd:import namespace="20a6b1da-8333-4eed-aa9d-b411e1d8793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828ac8-0d1f-49fc-88d2-9381040e6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6b1da-8333-4eed-aa9d-b411e1d8793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C2287D1-F495-476B-8FB3-69BD6792CD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905352-1AE8-4642-AC31-805003B3A7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828ac8-0d1f-49fc-88d2-9381040e6d15"/>
    <ds:schemaRef ds:uri="20a6b1da-8333-4eed-aa9d-b411e1d879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A06114E-5342-4E32-BFED-FE75528B6EA4}">
  <ds:schemaRefs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4b828ac8-0d1f-49fc-88d2-9381040e6d15"/>
    <ds:schemaRef ds:uri="http://schemas.microsoft.com/office/infopath/2007/PartnerControls"/>
    <ds:schemaRef ds:uri="20a6b1da-8333-4eed-aa9d-b411e1d8793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PP Lernvideo_20180427</Template>
  <TotalTime>0</TotalTime>
  <Words>448</Words>
  <Application>Microsoft Office PowerPoint</Application>
  <PresentationFormat>Breitbild</PresentationFormat>
  <Paragraphs>96</Paragraphs>
  <Slides>9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Lato Light</vt:lpstr>
      <vt:lpstr>Webdings</vt:lpstr>
      <vt:lpstr>Wingdings</vt:lpstr>
      <vt:lpstr>Office</vt:lpstr>
      <vt:lpstr>Fachkürzel - Fach ausgeschrieben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Engineering</dc:title>
  <dc:creator>dorotea.boehm@lernen.siw.swiss</dc:creator>
  <cp:lastModifiedBy>Dominik Kuhn</cp:lastModifiedBy>
  <cp:revision>58</cp:revision>
  <cp:lastPrinted>2020-06-05T15:25:10Z</cp:lastPrinted>
  <dcterms:created xsi:type="dcterms:W3CDTF">2018-05-30T12:10:31Z</dcterms:created>
  <dcterms:modified xsi:type="dcterms:W3CDTF">2022-01-26T19:52:19Z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0x0101003CE31B3248DBCC44BC6C7EB355FC59B1</vt:lpwstr>
  </property>
  <property fmtid="{D5CDD505-2E9C-101B-9397-08002B2CF9AE}" pid="3" name="AuthorIds_UIVersion_1024">
    <vt:lpwstr>6</vt:lpwstr>
  </property>
</Properties>
</file>

<file path=docProps/thumbnail.jpeg>
</file>